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043" r:id="rId2"/>
    <p:sldId id="2030" r:id="rId3"/>
    <p:sldId id="2031" r:id="rId4"/>
    <p:sldId id="2032" r:id="rId5"/>
    <p:sldId id="259" r:id="rId6"/>
    <p:sldId id="260" r:id="rId7"/>
    <p:sldId id="296" r:id="rId8"/>
    <p:sldId id="295" r:id="rId9"/>
    <p:sldId id="2033" r:id="rId10"/>
    <p:sldId id="302" r:id="rId11"/>
    <p:sldId id="303" r:id="rId12"/>
    <p:sldId id="29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6327"/>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tiff>
</file>

<file path=ppt/media/image11.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B6ED29-BCEB-8243-B6F6-2D966F43B90E}" type="datetimeFigureOut">
              <a:rPr lang="en-US" smtClean="0"/>
              <a:t>11/19/24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2251EF-9E70-0F40-A7BA-6850EC13E754}" type="slidenum">
              <a:rPr lang="en-US" smtClean="0"/>
              <a:t>‹#›</a:t>
            </a:fld>
            <a:endParaRPr lang="en-US"/>
          </a:p>
        </p:txBody>
      </p:sp>
    </p:spTree>
    <p:extLst>
      <p:ext uri="{BB962C8B-B14F-4D97-AF65-F5344CB8AC3E}">
        <p14:creationId xmlns:p14="http://schemas.microsoft.com/office/powerpoint/2010/main" val="960771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9D9810-7F47-884E-9EC3-518F38176584}" type="slidenum">
              <a:rPr lang="en-US" smtClean="0"/>
              <a:t>1</a:t>
            </a:fld>
            <a:endParaRPr lang="en-US"/>
          </a:p>
        </p:txBody>
      </p:sp>
    </p:spTree>
    <p:extLst>
      <p:ext uri="{BB962C8B-B14F-4D97-AF65-F5344CB8AC3E}">
        <p14:creationId xmlns:p14="http://schemas.microsoft.com/office/powerpoint/2010/main" val="19433014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dirty="0"/>
              <a:t>Motivation:</a:t>
            </a:r>
            <a:r>
              <a:rPr lang="en-US" sz="1000" baseline="0" dirty="0"/>
              <a:t> </a:t>
            </a:r>
            <a:r>
              <a:rPr lang="en-US" sz="1000" dirty="0"/>
              <a:t>analyze empirical relationships between different mobile data pricing practices and mobile</a:t>
            </a:r>
            <a:r>
              <a:rPr lang="en-US" sz="1000" baseline="0" dirty="0"/>
              <a:t> data</a:t>
            </a:r>
            <a:r>
              <a:rPr lang="en-US" sz="1000" dirty="0"/>
              <a:t> usage patterns,</a:t>
            </a:r>
            <a:r>
              <a:rPr lang="en-US" sz="1000" baseline="0" dirty="0"/>
              <a:t> </a:t>
            </a:r>
            <a:r>
              <a:rPr lang="en-US" sz="1000" dirty="0"/>
              <a:t>specifically zooming</a:t>
            </a:r>
            <a:r>
              <a:rPr lang="en-US" sz="1000" baseline="0" dirty="0"/>
              <a:t> in on behavioral discrepancies between users on different data plans (unlimited vs. prepaid plans) and connection types (</a:t>
            </a:r>
            <a:r>
              <a:rPr lang="en-US" sz="1000" baseline="0" dirty="0" err="1"/>
              <a:t>wifi</a:t>
            </a:r>
            <a:r>
              <a:rPr lang="en-US" sz="1000" baseline="0" dirty="0"/>
              <a:t> vs. cellular). We also take into account practices like zero-rating and prepaid data pricing.</a:t>
            </a:r>
            <a:endParaRPr lang="en-US" sz="1000" dirty="0"/>
          </a:p>
          <a:p>
            <a:pPr marL="171450" indent="-171450">
              <a:buFontTx/>
              <a:buChar char="-"/>
            </a:pPr>
            <a:r>
              <a:rPr lang="en-US" sz="1000" dirty="0"/>
              <a:t>Particularly </a:t>
            </a:r>
            <a:r>
              <a:rPr lang="en-US" sz="1000" baseline="0" dirty="0"/>
              <a:t>interested in the increasingly popular practice of zero-rating, which is when a mobile carrier or ISP offers free cellular data access to certain mobile services or applications. (cellular meaning anything 2G/3G/4G/LTE, etc. One big example of zero-rating is Facebook’s Free Basics mobile app offered in many developing countries. The app provides free access to a suite of basic services including health, job, and travel information.)</a:t>
            </a:r>
          </a:p>
          <a:p>
            <a:pPr marL="171450" indent="-171450">
              <a:buFontTx/>
              <a:buChar char="-"/>
            </a:pPr>
            <a:r>
              <a:rPr lang="en-US" sz="1000" baseline="0" dirty="0"/>
              <a:t>Net neutrality: carrier/regulator side, carriers should treat all bits of traffic flow equally, giving no priority based on payment to the service provider</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Walled garden: consumer-side, zero-rating discourages users form venturing beyond the limited array of applications dictated by zero-rating service providers</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Connectivity/gateway drug: zero-rated apps provide initial connectivity and serve as a gateway to usage of the full Internet</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Examining the relationship between pricing effects and user behavior through this research can benefit all parties involved, including mobile users, network carriers and regulators, and mobile applications and organizations like Facebook’s Free Basics. For example, these insights can help users better understand how to manage their mobile data, which is increasingly relevant in developing countries like South Africa and Kenya, where we focus much of our research. These countries have witnessed the rise of modern phenomena like mobile leapfrogging (when users skip using fixed-line technologies like PCs and dive straight into the more affordable and convenient mobile option). </a:t>
            </a:r>
          </a:p>
        </p:txBody>
      </p:sp>
      <p:sp>
        <p:nvSpPr>
          <p:cNvPr id="4" name="Slide Number Placeholder 3"/>
          <p:cNvSpPr>
            <a:spLocks noGrp="1"/>
          </p:cNvSpPr>
          <p:nvPr>
            <p:ph type="sldNum" sz="quarter" idx="10"/>
          </p:nvPr>
        </p:nvSpPr>
        <p:spPr/>
        <p:txBody>
          <a:bodyPr/>
          <a:lstStyle/>
          <a:p>
            <a:fld id="{0B8A0302-3847-5541-9881-A676A7B97BF9}" type="slidenum">
              <a:rPr lang="en-US" smtClean="0"/>
              <a:t>4</a:t>
            </a:fld>
            <a:endParaRPr lang="en-US"/>
          </a:p>
        </p:txBody>
      </p:sp>
    </p:spTree>
    <p:extLst>
      <p:ext uri="{BB962C8B-B14F-4D97-AF65-F5344CB8AC3E}">
        <p14:creationId xmlns:p14="http://schemas.microsoft.com/office/powerpoint/2010/main" val="331449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baseline="0" dirty="0"/>
              <a:t>Key insight: analyze longitudinal data on a diverse range of global users to explore possible pricing effects on long-term mobile data usage patterns, in addition to collecting survey responses for a more focused comparative analysis on the impact of zero-rating in developing countries. An empirical analysis on this subject actually hasn’t been studied at great length before.</a:t>
            </a:r>
          </a:p>
          <a:p>
            <a:pPr marL="171450" indent="-171450">
              <a:buFontTx/>
              <a:buChar char="-"/>
            </a:pPr>
            <a:r>
              <a:rPr lang="en-US" sz="1000" baseline="0" dirty="0"/>
              <a:t>Another unique aspect of this research is that it makes use of new data that has never been analyzed for this purpose. Our two sources of data come from the </a:t>
            </a:r>
            <a:r>
              <a:rPr lang="en-US" sz="1000" baseline="0" dirty="0" err="1"/>
              <a:t>MySpeedTest</a:t>
            </a:r>
            <a:r>
              <a:rPr lang="en-US" sz="1000" baseline="0" dirty="0"/>
              <a:t> application and a survey instrument that we created and distributed to users in South Africa and Kenya.</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err="1"/>
              <a:t>MySpeedTest</a:t>
            </a:r>
            <a:r>
              <a:rPr lang="en-US" sz="1000" baseline="0" dirty="0"/>
              <a:t> is a mobile application created in-house that collects data on a device’s network performance (e.g. throughput and latency), user behavior (e.g. data consumed and usage frequency of different applications), and metadata (e.g. country, </a:t>
            </a:r>
            <a:r>
              <a:rPr lang="en-US" sz="1000" baseline="0" dirty="0" err="1"/>
              <a:t>datacap</a:t>
            </a:r>
            <a:r>
              <a:rPr lang="en-US" sz="1000" baseline="0" dirty="0"/>
              <a:t> plan, battery life). We focus on the relationships between different pieces of metadata associated with the device, and the user behavior on that device. </a:t>
            </a:r>
          </a:p>
          <a:p>
            <a:pPr marL="171450" marR="0" lvl="1"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We also distributed a survey instrument to about 300 South African and Kenyan users that largely focuses on questions involving zero-rating practices and mobile usage breakdowns. Some questions mirror those asked in a survey distributed by A4AI as part of its ongoing study, and a handful reflect questions asked in </a:t>
            </a:r>
            <a:r>
              <a:rPr lang="en-US" sz="1000" baseline="0" dirty="0" err="1"/>
              <a:t>Mathur</a:t>
            </a:r>
            <a:r>
              <a:rPr lang="en-US" sz="1000" baseline="0" dirty="0"/>
              <a:t> et al.’s study. This was done to cross-validate the consistency of our survey results against those found in the corresponding papers. A4AI’s survey was fairly relevant to our study, and later we will summarize our analysis of the data collected by their original survey. </a:t>
            </a:r>
            <a:r>
              <a:rPr lang="en-US" sz="1000" baseline="0" dirty="0" err="1"/>
              <a:t>Mathur</a:t>
            </a:r>
            <a:r>
              <a:rPr lang="en-US" sz="1000" baseline="0" dirty="0"/>
              <a:t> et al.’s work examines overall mobile usage behaviors in South Africa while ours focuses specifically on zero-rating effects. </a:t>
            </a:r>
          </a:p>
        </p:txBody>
      </p:sp>
      <p:sp>
        <p:nvSpPr>
          <p:cNvPr id="4" name="Slide Number Placeholder 3"/>
          <p:cNvSpPr>
            <a:spLocks noGrp="1"/>
          </p:cNvSpPr>
          <p:nvPr>
            <p:ph type="sldNum" sz="quarter" idx="10"/>
          </p:nvPr>
        </p:nvSpPr>
        <p:spPr/>
        <p:txBody>
          <a:bodyPr/>
          <a:lstStyle/>
          <a:p>
            <a:fld id="{0B8A0302-3847-5541-9881-A676A7B97BF9}" type="slidenum">
              <a:rPr lang="en-US" smtClean="0"/>
              <a:t>5</a:t>
            </a:fld>
            <a:endParaRPr lang="en-US"/>
          </a:p>
        </p:txBody>
      </p:sp>
    </p:spTree>
    <p:extLst>
      <p:ext uri="{BB962C8B-B14F-4D97-AF65-F5344CB8AC3E}">
        <p14:creationId xmlns:p14="http://schemas.microsoft.com/office/powerpoint/2010/main" val="41015483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sym typeface="Wingdings"/>
              </a:rPr>
              <a:t>Our longitudinal analysis using the </a:t>
            </a:r>
            <a:r>
              <a:rPr lang="en-US" sz="1000" baseline="0" dirty="0" err="1">
                <a:sym typeface="Wingdings"/>
              </a:rPr>
              <a:t>MySpeedTest</a:t>
            </a:r>
            <a:r>
              <a:rPr lang="en-US" sz="1000" baseline="0" dirty="0">
                <a:sym typeface="Wingdings"/>
              </a:rPr>
              <a:t> data constituted the main portion of my thesis.</a:t>
            </a:r>
          </a:p>
          <a:p>
            <a:pPr marL="171450" indent="-171450">
              <a:buFontTx/>
              <a:buChar char="-"/>
            </a:pPr>
            <a:r>
              <a:rPr lang="en-US" sz="1000" baseline="0" dirty="0"/>
              <a:t>Data collection + cleaning and preprocessing: </a:t>
            </a:r>
          </a:p>
          <a:p>
            <a:pPr marL="628650" lvl="1" indent="-171450">
              <a:buFontTx/>
              <a:buChar char="-"/>
            </a:pPr>
            <a:r>
              <a:rPr lang="en-US" sz="1000" baseline="0" dirty="0"/>
              <a:t>Very iterative process because new dataset, had to figure out how to most efficiently work with it and continually make improvements to app’s interface and data collection process based on issues found, can go into more detail if anyone has questions</a:t>
            </a:r>
          </a:p>
          <a:p>
            <a:pPr marL="628650" lvl="1" indent="-171450">
              <a:buFontTx/>
              <a:buChar char="-"/>
            </a:pPr>
            <a:r>
              <a:rPr lang="en-US" sz="1000" baseline="0" dirty="0" err="1"/>
              <a:t>MySpeed</a:t>
            </a:r>
            <a:r>
              <a:rPr lang="en-US" sz="1000" baseline="0" dirty="0"/>
              <a:t> Test data access through </a:t>
            </a:r>
            <a:r>
              <a:rPr lang="en-US" sz="1000" baseline="0" dirty="0" err="1"/>
              <a:t>postgres</a:t>
            </a:r>
            <a:r>
              <a:rPr lang="en-US" sz="1000" baseline="0" dirty="0"/>
              <a:t> </a:t>
            </a:r>
            <a:r>
              <a:rPr lang="en-US" sz="1000" baseline="0" dirty="0" err="1"/>
              <a:t>db</a:t>
            </a:r>
            <a:r>
              <a:rPr lang="en-US" sz="1000" baseline="0" dirty="0"/>
              <a:t> called </a:t>
            </a:r>
            <a:r>
              <a:rPr lang="en-US" sz="1000" baseline="0" dirty="0" err="1"/>
              <a:t>androidperformance</a:t>
            </a:r>
            <a:r>
              <a:rPr lang="en-US" sz="1000" baseline="0" dirty="0"/>
              <a:t> – main issues were latency effects (</a:t>
            </a:r>
            <a:r>
              <a:rPr lang="en-US" sz="1000" baseline="0" dirty="0" err="1"/>
              <a:t>db</a:t>
            </a:r>
            <a:r>
              <a:rPr lang="en-US" sz="1000" baseline="0" dirty="0"/>
              <a:t> located in </a:t>
            </a:r>
            <a:r>
              <a:rPr lang="en-US" sz="1000" baseline="0" dirty="0" err="1"/>
              <a:t>georgia</a:t>
            </a:r>
            <a:r>
              <a:rPr lang="en-US" sz="1000" baseline="0" dirty="0"/>
              <a:t> tech) and size of data (15-min intervals for collection of each active device/application pair, so potentially billions of rows of data per month)</a:t>
            </a:r>
          </a:p>
          <a:p>
            <a:pPr marL="628650" lvl="1" indent="-171450">
              <a:buFontTx/>
              <a:buChar char="-"/>
            </a:pPr>
            <a:r>
              <a:rPr lang="en-US" sz="1000" baseline="0" dirty="0">
                <a:sym typeface="Wingdings"/>
              </a:rPr>
              <a:t>Solution: aggregate by day to get daily measurements  less granularity but more manageable, preprocess data directly via </a:t>
            </a:r>
            <a:r>
              <a:rPr lang="en-US" sz="1000" baseline="0" dirty="0" err="1">
                <a:sym typeface="Wingdings"/>
              </a:rPr>
              <a:t>sql</a:t>
            </a:r>
            <a:r>
              <a:rPr lang="en-US" sz="1000" baseline="0" dirty="0">
                <a:sym typeface="Wingdings"/>
              </a:rPr>
              <a:t> queries to only bring in what was needed for analysis</a:t>
            </a:r>
          </a:p>
          <a:p>
            <a:pPr marL="171450" lvl="0" indent="-171450">
              <a:buFontTx/>
              <a:buChar char="-"/>
            </a:pPr>
            <a:r>
              <a:rPr lang="en-US" sz="1000" baseline="0" dirty="0">
                <a:sym typeface="Wingdings"/>
              </a:rPr>
              <a:t>Initial exploratory analysis: comparing usage between different countries, focusing on ZA to gain context for our later pricing analysis, with US as point of comparison. </a:t>
            </a:r>
          </a:p>
          <a:p>
            <a:pPr marL="171450" lvl="0" indent="-171450">
              <a:buFontTx/>
              <a:buChar char="-"/>
            </a:pPr>
            <a:r>
              <a:rPr lang="en-US" sz="1000" baseline="0" dirty="0">
                <a:sym typeface="Wingdings"/>
              </a:rPr>
              <a:t>Pricing analysis: focused on pricing practices in South Africa (more prevalent there), two examples of zero-rating (discuss later) and possible effects of varying prices of prepaid data plans for different carriers</a:t>
            </a:r>
          </a:p>
          <a:p>
            <a:pPr marL="171450" lvl="0" indent="-171450">
              <a:buFontTx/>
              <a:buChar char="-"/>
            </a:pPr>
            <a:r>
              <a:rPr lang="en-US" sz="1000" baseline="0" dirty="0">
                <a:sym typeface="Wingdings"/>
              </a:rPr>
              <a:t>Comparative analysis: South Africa vs. Kenya</a:t>
            </a:r>
          </a:p>
          <a:p>
            <a:pPr marL="628650" marR="0" lvl="1"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sym typeface="Wingdings"/>
              </a:rPr>
              <a:t>Supplemented longitudinal analysis with a more comparative, qualitative approach through our South Africa and Kenya surveys</a:t>
            </a:r>
            <a:r>
              <a:rPr lang="en-US" sz="1000" baseline="0" dirty="0"/>
              <a:t>. For this portion of the research, we tried two new recruitment methods: </a:t>
            </a:r>
            <a:r>
              <a:rPr lang="en-US" sz="1000" baseline="0" dirty="0" err="1"/>
              <a:t>OnDevice</a:t>
            </a:r>
            <a:r>
              <a:rPr lang="en-US" sz="1000" baseline="0" dirty="0"/>
              <a:t> research, which provides a pay-per-install recruitment guarantee, and Mechanical Turk, which we attempted to use for additional recruitment. </a:t>
            </a:r>
          </a:p>
        </p:txBody>
      </p:sp>
      <p:sp>
        <p:nvSpPr>
          <p:cNvPr id="4" name="Slide Number Placeholder 3"/>
          <p:cNvSpPr>
            <a:spLocks noGrp="1"/>
          </p:cNvSpPr>
          <p:nvPr>
            <p:ph type="sldNum" sz="quarter" idx="10"/>
          </p:nvPr>
        </p:nvSpPr>
        <p:spPr/>
        <p:txBody>
          <a:bodyPr/>
          <a:lstStyle/>
          <a:p>
            <a:fld id="{0B8A0302-3847-5541-9881-A676A7B97BF9}" type="slidenum">
              <a:rPr lang="en-US" smtClean="0"/>
              <a:t>6</a:t>
            </a:fld>
            <a:endParaRPr lang="en-US"/>
          </a:p>
        </p:txBody>
      </p:sp>
    </p:spTree>
    <p:extLst>
      <p:ext uri="{BB962C8B-B14F-4D97-AF65-F5344CB8AC3E}">
        <p14:creationId xmlns:p14="http://schemas.microsoft.com/office/powerpoint/2010/main" val="2306137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dirty="0"/>
              <a:t>Here we see </a:t>
            </a:r>
            <a:r>
              <a:rPr lang="en-US" sz="1000" dirty="0" err="1"/>
              <a:t>WhatsApp's</a:t>
            </a:r>
            <a:r>
              <a:rPr lang="en-US" sz="1000" dirty="0"/>
              <a:t> usage breakdown during Cell C's zero-rating</a:t>
            </a:r>
            <a:r>
              <a:rPr lang="en-US" sz="1000" baseline="0" dirty="0"/>
              <a:t> period</a:t>
            </a:r>
            <a:r>
              <a:rPr lang="en-US" sz="1000" dirty="0"/>
              <a:t>. Cell C usage has indeed shot up, with Wi-Fi usage increasing almost sevenfold to a median of around 17 MB of average monthly usage per device, and cellular usage increasing almost threefold to around 22 MB. This indicates that zero-rating </a:t>
            </a:r>
            <a:r>
              <a:rPr lang="en-US" sz="1000" dirty="0" err="1"/>
              <a:t>WhatsApp</a:t>
            </a:r>
            <a:r>
              <a:rPr lang="en-US" sz="1000" dirty="0"/>
              <a:t> may have had remarkable effects on its usage, greatly increasing the application's use not only on cellular connections (as was expected), but actually even more so on Wi-Fi connections. The fact that overall usage on Cell C seemed to increase so dramatically during this zero-rating period implies that perhaps </a:t>
            </a:r>
            <a:r>
              <a:rPr lang="en-US" sz="1000" dirty="0" err="1"/>
              <a:t>WhatsApp</a:t>
            </a:r>
            <a:r>
              <a:rPr lang="en-US" sz="1000" dirty="0"/>
              <a:t> became much more popular overall, regardless of connection type, because users felt they could use the app freely on any connection at no cost. </a:t>
            </a:r>
          </a:p>
          <a:p>
            <a:pPr marL="171450" indent="-171450">
              <a:buFontTx/>
              <a:buChar char="-"/>
            </a:pPr>
            <a:r>
              <a:rPr lang="en-US" sz="1000" dirty="0"/>
              <a:t>Oddly enough, we also see dramatic changes in </a:t>
            </a:r>
            <a:r>
              <a:rPr lang="en-US" sz="1000" dirty="0" err="1"/>
              <a:t>WhatsApp</a:t>
            </a:r>
            <a:r>
              <a:rPr lang="en-US" sz="1000" dirty="0"/>
              <a:t> usage for the other three carriers during this period. We found that the number of unique users on each carrier during this period may not be high enough to draw conclusive results,</a:t>
            </a:r>
            <a:r>
              <a:rPr lang="en-US" sz="1000" baseline="0" dirty="0"/>
              <a:t> with only a handful of </a:t>
            </a:r>
            <a:r>
              <a:rPr lang="en-US" sz="1000" baseline="0" dirty="0" err="1"/>
              <a:t>WhatsApp</a:t>
            </a:r>
            <a:r>
              <a:rPr lang="en-US" sz="1000" baseline="0" dirty="0"/>
              <a:t> users on each carrier.</a:t>
            </a:r>
            <a:r>
              <a:rPr lang="en-US" sz="1000" dirty="0"/>
              <a:t> 19</a:t>
            </a:r>
            <a:r>
              <a:rPr lang="en-US" sz="1000" baseline="0" dirty="0"/>
              <a:t> users total</a:t>
            </a:r>
            <a:endParaRPr lang="en-US" sz="1000" dirty="0"/>
          </a:p>
        </p:txBody>
      </p:sp>
      <p:sp>
        <p:nvSpPr>
          <p:cNvPr id="4" name="Slide Number Placeholder 3"/>
          <p:cNvSpPr>
            <a:spLocks noGrp="1"/>
          </p:cNvSpPr>
          <p:nvPr>
            <p:ph type="sldNum" sz="quarter" idx="10"/>
          </p:nvPr>
        </p:nvSpPr>
        <p:spPr/>
        <p:txBody>
          <a:bodyPr/>
          <a:lstStyle/>
          <a:p>
            <a:fld id="{0B8A0302-3847-5541-9881-A676A7B97BF9}" type="slidenum">
              <a:rPr lang="en-US" smtClean="0"/>
              <a:t>7</a:t>
            </a:fld>
            <a:endParaRPr lang="en-US"/>
          </a:p>
        </p:txBody>
      </p:sp>
    </p:spTree>
    <p:extLst>
      <p:ext uri="{BB962C8B-B14F-4D97-AF65-F5344CB8AC3E}">
        <p14:creationId xmlns:p14="http://schemas.microsoft.com/office/powerpoint/2010/main" val="224252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dirty="0"/>
              <a:t>We know that MTN had a promotional</a:t>
            </a:r>
            <a:r>
              <a:rPr lang="en-US" sz="1000" baseline="0" dirty="0"/>
              <a:t> event </a:t>
            </a:r>
            <a:r>
              <a:rPr lang="en-US" sz="1000" dirty="0"/>
              <a:t>zero-rating</a:t>
            </a:r>
            <a:r>
              <a:rPr lang="en-US" sz="1000" baseline="0" dirty="0"/>
              <a:t> Twitter from May through July 2014, delineated in the figure. Our results </a:t>
            </a:r>
            <a:r>
              <a:rPr lang="en-US" sz="1000" dirty="0"/>
              <a:t>indicate much higher cellular usage in general than Wi-Fi usage throughout the year.</a:t>
            </a:r>
            <a:r>
              <a:rPr lang="en-US" sz="1000" baseline="0" dirty="0"/>
              <a:t> </a:t>
            </a:r>
            <a:r>
              <a:rPr lang="en-US" sz="1000" dirty="0"/>
              <a:t>The largest spike in both cellular and Wi-Fi data usage seems to correspond to the holiday season in December. This makes sense because social media platforms like Twitter are often used during holiday seasons for advertising and marketing.</a:t>
            </a:r>
            <a:r>
              <a:rPr lang="en-US" sz="1000" baseline="0" dirty="0"/>
              <a:t> </a:t>
            </a:r>
          </a:p>
          <a:p>
            <a:pPr marL="171450" indent="-171450">
              <a:buFontTx/>
              <a:buChar char="-"/>
            </a:pPr>
            <a:r>
              <a:rPr lang="en-US" sz="1000" baseline="0" dirty="0"/>
              <a:t>The </a:t>
            </a:r>
            <a:r>
              <a:rPr lang="en-US" sz="1000" dirty="0"/>
              <a:t>period from June to July shows the second most significant peak in cellular data usage. This perhaps indicates that MTN's promotional event zero-rating Twitter during this time period may have had some effect on user behavior. Cellular usage seemed to begin picking up around early June, reflecting a slight delay in user response to the zero-rating announcement. Usage peaked in mid-July, near the end of the event, before tapering back down throughout August and September. The fact that usage remained relatively high throughout the months immediately following the event implies that the promotion did seem to maintain some heightened level of interest and use in the application for a while, but by the end of the year cellular usage of the app had gone back down to pre-promotion levels seen at the beginning of the year. Thus, it seems that promotional events like zero-rating Twitter for a certain period of time may not have lasting effects on the app's popularity, though it may increase short-term usage during and immediately following the promotion.</a:t>
            </a:r>
          </a:p>
        </p:txBody>
      </p:sp>
      <p:sp>
        <p:nvSpPr>
          <p:cNvPr id="4" name="Slide Number Placeholder 3"/>
          <p:cNvSpPr>
            <a:spLocks noGrp="1"/>
          </p:cNvSpPr>
          <p:nvPr>
            <p:ph type="sldNum" sz="quarter" idx="10"/>
          </p:nvPr>
        </p:nvSpPr>
        <p:spPr/>
        <p:txBody>
          <a:bodyPr/>
          <a:lstStyle/>
          <a:p>
            <a:fld id="{0B8A0302-3847-5541-9881-A676A7B97BF9}" type="slidenum">
              <a:rPr lang="en-US" smtClean="0"/>
              <a:t>8</a:t>
            </a:fld>
            <a:endParaRPr lang="en-US"/>
          </a:p>
        </p:txBody>
      </p:sp>
    </p:spTree>
    <p:extLst>
      <p:ext uri="{BB962C8B-B14F-4D97-AF65-F5344CB8AC3E}">
        <p14:creationId xmlns:p14="http://schemas.microsoft.com/office/powerpoint/2010/main" val="236290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116/1000</a:t>
            </a:r>
            <a:r>
              <a:rPr lang="en-US" baseline="0" dirty="0"/>
              <a:t> respondents used zero-rating – penetration is slow</a:t>
            </a:r>
          </a:p>
          <a:p>
            <a:pPr marL="171450" indent="-171450">
              <a:buFontTx/>
              <a:buChar char="-"/>
            </a:pPr>
            <a:r>
              <a:rPr lang="en-US" dirty="0"/>
              <a:t>The fact that 2/3 of those who had never used the Internet</a:t>
            </a:r>
            <a:r>
              <a:rPr lang="en-US" baseline="0" dirty="0"/>
              <a:t> prior to using a zero-rating application now used paid plans provides evidence against the walled garden argument. Instead, what we see is zero-rated apps serving as a gateway, successfully introducing users to full unlimited Internet usage</a:t>
            </a:r>
          </a:p>
          <a:p>
            <a:pPr marL="171450" indent="-171450">
              <a:buFontTx/>
              <a:buChar char="-"/>
            </a:pPr>
            <a:endParaRPr lang="en-US" baseline="0" dirty="0"/>
          </a:p>
          <a:p>
            <a:pPr marL="171450" indent="-171450">
              <a:buFontTx/>
              <a:buChar char="-"/>
            </a:pPr>
            <a:r>
              <a:rPr lang="en-US" dirty="0"/>
              <a:t>Social networking and messaging dominate usage</a:t>
            </a:r>
          </a:p>
          <a:p>
            <a:pPr marL="171450" indent="-171450">
              <a:buFontTx/>
              <a:buChar char="-"/>
            </a:pPr>
            <a:r>
              <a:rPr lang="en-US" dirty="0"/>
              <a:t>Majority spend &lt; 16 USD a month on mobile data</a:t>
            </a:r>
          </a:p>
        </p:txBody>
      </p:sp>
      <p:sp>
        <p:nvSpPr>
          <p:cNvPr id="4" name="Slide Number Placeholder 3"/>
          <p:cNvSpPr>
            <a:spLocks noGrp="1"/>
          </p:cNvSpPr>
          <p:nvPr>
            <p:ph type="sldNum" sz="quarter" idx="10"/>
          </p:nvPr>
        </p:nvSpPr>
        <p:spPr/>
        <p:txBody>
          <a:bodyPr/>
          <a:lstStyle/>
          <a:p>
            <a:fld id="{0B8A0302-3847-5541-9881-A676A7B97BF9}" type="slidenum">
              <a:rPr lang="en-US" smtClean="0"/>
              <a:t>10</a:t>
            </a:fld>
            <a:endParaRPr lang="en-US"/>
          </a:p>
        </p:txBody>
      </p:sp>
    </p:spTree>
    <p:extLst>
      <p:ext uri="{BB962C8B-B14F-4D97-AF65-F5344CB8AC3E}">
        <p14:creationId xmlns:p14="http://schemas.microsoft.com/office/powerpoint/2010/main" val="2710843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116/1000</a:t>
            </a:r>
            <a:r>
              <a:rPr lang="en-US" baseline="0" dirty="0"/>
              <a:t> respondents used zero-rating – penetration is slow</a:t>
            </a:r>
          </a:p>
          <a:p>
            <a:pPr marL="171450" indent="-171450">
              <a:buFontTx/>
              <a:buChar char="-"/>
            </a:pPr>
            <a:r>
              <a:rPr lang="en-US" dirty="0"/>
              <a:t>The fact that 2/3 of those who had never used the Internet</a:t>
            </a:r>
            <a:r>
              <a:rPr lang="en-US" baseline="0" dirty="0"/>
              <a:t> prior to using a zero-rating application now used paid plans provides evidence against the walled garden argument. Instead, what we see is zero-rated apps serving as a gateway, successfully introducing users to full unlimited Internet usage</a:t>
            </a:r>
          </a:p>
          <a:p>
            <a:pPr marL="171450" indent="-171450">
              <a:buFontTx/>
              <a:buChar char="-"/>
            </a:pPr>
            <a:endParaRPr lang="en-US" baseline="0" dirty="0"/>
          </a:p>
          <a:p>
            <a:pPr marL="171450" indent="-171450">
              <a:buFontTx/>
              <a:buChar char="-"/>
            </a:pPr>
            <a:r>
              <a:rPr lang="en-US" dirty="0"/>
              <a:t>Social networking and messaging dominate usage</a:t>
            </a:r>
          </a:p>
          <a:p>
            <a:pPr marL="171450" indent="-171450">
              <a:buFontTx/>
              <a:buChar char="-"/>
            </a:pPr>
            <a:r>
              <a:rPr lang="en-US" dirty="0"/>
              <a:t>Majority spend &lt; 16 USD a month on mobile data</a:t>
            </a:r>
          </a:p>
        </p:txBody>
      </p:sp>
      <p:sp>
        <p:nvSpPr>
          <p:cNvPr id="4" name="Slide Number Placeholder 3"/>
          <p:cNvSpPr>
            <a:spLocks noGrp="1"/>
          </p:cNvSpPr>
          <p:nvPr>
            <p:ph type="sldNum" sz="quarter" idx="10"/>
          </p:nvPr>
        </p:nvSpPr>
        <p:spPr/>
        <p:txBody>
          <a:bodyPr/>
          <a:lstStyle/>
          <a:p>
            <a:fld id="{0B8A0302-3847-5541-9881-A676A7B97BF9}" type="slidenum">
              <a:rPr lang="en-US" smtClean="0"/>
              <a:t>11</a:t>
            </a:fld>
            <a:endParaRPr lang="en-US"/>
          </a:p>
        </p:txBody>
      </p:sp>
    </p:spTree>
    <p:extLst>
      <p:ext uri="{BB962C8B-B14F-4D97-AF65-F5344CB8AC3E}">
        <p14:creationId xmlns:p14="http://schemas.microsoft.com/office/powerpoint/2010/main" val="781477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B8A0302-3847-5541-9881-A676A7B97BF9}" type="slidenum">
              <a:rPr lang="en-US" smtClean="0"/>
              <a:t>12</a:t>
            </a:fld>
            <a:endParaRPr lang="en-US"/>
          </a:p>
        </p:txBody>
      </p:sp>
    </p:spTree>
    <p:extLst>
      <p:ext uri="{BB962C8B-B14F-4D97-AF65-F5344CB8AC3E}">
        <p14:creationId xmlns:p14="http://schemas.microsoft.com/office/powerpoint/2010/main" val="3166391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C3FA4-6781-914D-9A9B-480CD6B886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439593C-2921-B143-ADE2-06260D9502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34D55C-E5D8-6249-B871-E71D26BB3379}"/>
              </a:ext>
            </a:extLst>
          </p:cNvPr>
          <p:cNvSpPr>
            <a:spLocks noGrp="1"/>
          </p:cNvSpPr>
          <p:nvPr>
            <p:ph type="dt" sz="half" idx="10"/>
          </p:nvPr>
        </p:nvSpPr>
        <p:spPr/>
        <p:txBody>
          <a:bodyPr/>
          <a:lstStyle/>
          <a:p>
            <a:fld id="{E6B83D0A-B960-7B42-8E0C-7823B817FD99}" type="datetimeFigureOut">
              <a:rPr lang="en-US" smtClean="0"/>
              <a:t>11/19/24</a:t>
            </a:fld>
            <a:endParaRPr lang="en-US"/>
          </a:p>
        </p:txBody>
      </p:sp>
      <p:sp>
        <p:nvSpPr>
          <p:cNvPr id="5" name="Footer Placeholder 4">
            <a:extLst>
              <a:ext uri="{FF2B5EF4-FFF2-40B4-BE49-F238E27FC236}">
                <a16:creationId xmlns:a16="http://schemas.microsoft.com/office/drawing/2014/main" id="{2D31BE53-8CAC-A940-8A2A-A7CFE259C7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6537C1-19FA-3A44-8DDB-E428DF6F97C5}"/>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240680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82EBF-7699-6249-B1D3-58782CA7AE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BA9F2A-BA4D-A44B-8008-86D3D66166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BB1190-01CD-EF4F-8CBD-FA2A5F2E310C}"/>
              </a:ext>
            </a:extLst>
          </p:cNvPr>
          <p:cNvSpPr>
            <a:spLocks noGrp="1"/>
          </p:cNvSpPr>
          <p:nvPr>
            <p:ph type="dt" sz="half" idx="10"/>
          </p:nvPr>
        </p:nvSpPr>
        <p:spPr/>
        <p:txBody>
          <a:bodyPr/>
          <a:lstStyle/>
          <a:p>
            <a:fld id="{E6B83D0A-B960-7B42-8E0C-7823B817FD99}" type="datetimeFigureOut">
              <a:rPr lang="en-US" smtClean="0"/>
              <a:t>11/19/24</a:t>
            </a:fld>
            <a:endParaRPr lang="en-US"/>
          </a:p>
        </p:txBody>
      </p:sp>
      <p:sp>
        <p:nvSpPr>
          <p:cNvPr id="5" name="Footer Placeholder 4">
            <a:extLst>
              <a:ext uri="{FF2B5EF4-FFF2-40B4-BE49-F238E27FC236}">
                <a16:creationId xmlns:a16="http://schemas.microsoft.com/office/drawing/2014/main" id="{44EB2D20-5E76-BA4A-A200-AA2CD9A7A7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A013F1-31F2-F047-AB63-632B07342F5D}"/>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057790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BEB2CF-ACED-3249-9F9A-235648F9D5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5129F11-95EC-0D4F-BA98-5A482AEA07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1C0B1C-7EB3-DF4B-9E09-D307E77C8EF6}"/>
              </a:ext>
            </a:extLst>
          </p:cNvPr>
          <p:cNvSpPr>
            <a:spLocks noGrp="1"/>
          </p:cNvSpPr>
          <p:nvPr>
            <p:ph type="dt" sz="half" idx="10"/>
          </p:nvPr>
        </p:nvSpPr>
        <p:spPr/>
        <p:txBody>
          <a:bodyPr/>
          <a:lstStyle/>
          <a:p>
            <a:fld id="{E6B83D0A-B960-7B42-8E0C-7823B817FD99}" type="datetimeFigureOut">
              <a:rPr lang="en-US" smtClean="0"/>
              <a:t>11/19/24</a:t>
            </a:fld>
            <a:endParaRPr lang="en-US"/>
          </a:p>
        </p:txBody>
      </p:sp>
      <p:sp>
        <p:nvSpPr>
          <p:cNvPr id="5" name="Footer Placeholder 4">
            <a:extLst>
              <a:ext uri="{FF2B5EF4-FFF2-40B4-BE49-F238E27FC236}">
                <a16:creationId xmlns:a16="http://schemas.microsoft.com/office/drawing/2014/main" id="{68FF5F8E-1DDF-9342-878C-6E6231F33A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010E51-12CA-5241-94F3-F69C13CDDA9C}"/>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666715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ACE9C-7235-AD49-A21E-D4B75B385D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01C34E-608A-1A48-BCC5-7F40AF86CE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894AA4-926C-D942-9978-5BB1C417B7BD}"/>
              </a:ext>
            </a:extLst>
          </p:cNvPr>
          <p:cNvSpPr>
            <a:spLocks noGrp="1"/>
          </p:cNvSpPr>
          <p:nvPr>
            <p:ph type="dt" sz="half" idx="10"/>
          </p:nvPr>
        </p:nvSpPr>
        <p:spPr/>
        <p:txBody>
          <a:bodyPr/>
          <a:lstStyle/>
          <a:p>
            <a:fld id="{E6B83D0A-B960-7B42-8E0C-7823B817FD99}" type="datetimeFigureOut">
              <a:rPr lang="en-US" smtClean="0"/>
              <a:t>11/19/24</a:t>
            </a:fld>
            <a:endParaRPr lang="en-US"/>
          </a:p>
        </p:txBody>
      </p:sp>
      <p:sp>
        <p:nvSpPr>
          <p:cNvPr id="5" name="Footer Placeholder 4">
            <a:extLst>
              <a:ext uri="{FF2B5EF4-FFF2-40B4-BE49-F238E27FC236}">
                <a16:creationId xmlns:a16="http://schemas.microsoft.com/office/drawing/2014/main" id="{42922FD1-FBB5-EB4D-8607-90DD802CE8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AF1E98-770C-EA4E-AD6B-8771D9DDC65F}"/>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941003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76D20-78AA-394F-9DFE-2104B7CD3C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270689A-DA28-674D-8BD8-8103D6FEC8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FB3D47-6A41-B842-B4F7-8021BF6340AC}"/>
              </a:ext>
            </a:extLst>
          </p:cNvPr>
          <p:cNvSpPr>
            <a:spLocks noGrp="1"/>
          </p:cNvSpPr>
          <p:nvPr>
            <p:ph type="dt" sz="half" idx="10"/>
          </p:nvPr>
        </p:nvSpPr>
        <p:spPr/>
        <p:txBody>
          <a:bodyPr/>
          <a:lstStyle/>
          <a:p>
            <a:fld id="{E6B83D0A-B960-7B42-8E0C-7823B817FD99}" type="datetimeFigureOut">
              <a:rPr lang="en-US" smtClean="0"/>
              <a:t>11/19/24</a:t>
            </a:fld>
            <a:endParaRPr lang="en-US"/>
          </a:p>
        </p:txBody>
      </p:sp>
      <p:sp>
        <p:nvSpPr>
          <p:cNvPr id="5" name="Footer Placeholder 4">
            <a:extLst>
              <a:ext uri="{FF2B5EF4-FFF2-40B4-BE49-F238E27FC236}">
                <a16:creationId xmlns:a16="http://schemas.microsoft.com/office/drawing/2014/main" id="{4856F700-776E-D648-968C-B841717CB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A3F008-977A-D54A-A2E3-8A2131404E7A}"/>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952968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B8001-182E-F846-91C8-2D38C50563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9458C5-3CAD-F843-8EC1-62810161184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E25752-DD72-7A46-A5CD-3548D161DE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A56807-FF77-EE4D-95FC-76B79DE23954}"/>
              </a:ext>
            </a:extLst>
          </p:cNvPr>
          <p:cNvSpPr>
            <a:spLocks noGrp="1"/>
          </p:cNvSpPr>
          <p:nvPr>
            <p:ph type="dt" sz="half" idx="10"/>
          </p:nvPr>
        </p:nvSpPr>
        <p:spPr/>
        <p:txBody>
          <a:bodyPr/>
          <a:lstStyle/>
          <a:p>
            <a:fld id="{E6B83D0A-B960-7B42-8E0C-7823B817FD99}" type="datetimeFigureOut">
              <a:rPr lang="en-US" smtClean="0"/>
              <a:t>11/19/24</a:t>
            </a:fld>
            <a:endParaRPr lang="en-US"/>
          </a:p>
        </p:txBody>
      </p:sp>
      <p:sp>
        <p:nvSpPr>
          <p:cNvPr id="6" name="Footer Placeholder 5">
            <a:extLst>
              <a:ext uri="{FF2B5EF4-FFF2-40B4-BE49-F238E27FC236}">
                <a16:creationId xmlns:a16="http://schemas.microsoft.com/office/drawing/2014/main" id="{C43E7085-9977-D943-90C9-9A5C4AFDE8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074885-D462-5240-8072-5BF96D84E764}"/>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33707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5112E-C6A5-C348-9CB6-D3A9A46CDC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34D2DC2-C9CF-B147-BBB2-A5BE42A4D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30FAB7-35C9-8042-B35B-7209C8F18D4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2EEB47-8705-6D46-8141-8ED45AF41C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3B918B-4D13-2445-BA3B-F39020AF7EC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8EB2E80-ABF8-8048-B5C5-506B00408F1A}"/>
              </a:ext>
            </a:extLst>
          </p:cNvPr>
          <p:cNvSpPr>
            <a:spLocks noGrp="1"/>
          </p:cNvSpPr>
          <p:nvPr>
            <p:ph type="dt" sz="half" idx="10"/>
          </p:nvPr>
        </p:nvSpPr>
        <p:spPr/>
        <p:txBody>
          <a:bodyPr/>
          <a:lstStyle/>
          <a:p>
            <a:fld id="{E6B83D0A-B960-7B42-8E0C-7823B817FD99}" type="datetimeFigureOut">
              <a:rPr lang="en-US" smtClean="0"/>
              <a:t>11/19/24</a:t>
            </a:fld>
            <a:endParaRPr lang="en-US"/>
          </a:p>
        </p:txBody>
      </p:sp>
      <p:sp>
        <p:nvSpPr>
          <p:cNvPr id="8" name="Footer Placeholder 7">
            <a:extLst>
              <a:ext uri="{FF2B5EF4-FFF2-40B4-BE49-F238E27FC236}">
                <a16:creationId xmlns:a16="http://schemas.microsoft.com/office/drawing/2014/main" id="{7462C05B-7A2D-5645-B9F8-3AC07B82EB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F7FA77-DD0A-AD44-B853-039547CDB93E}"/>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516249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F674E-F2A2-1C44-AE7B-4711764D8AD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5ADC85-1472-C14B-99FA-5571FC154484}"/>
              </a:ext>
            </a:extLst>
          </p:cNvPr>
          <p:cNvSpPr>
            <a:spLocks noGrp="1"/>
          </p:cNvSpPr>
          <p:nvPr>
            <p:ph type="dt" sz="half" idx="10"/>
          </p:nvPr>
        </p:nvSpPr>
        <p:spPr/>
        <p:txBody>
          <a:bodyPr/>
          <a:lstStyle/>
          <a:p>
            <a:fld id="{E6B83D0A-B960-7B42-8E0C-7823B817FD99}" type="datetimeFigureOut">
              <a:rPr lang="en-US" smtClean="0"/>
              <a:t>11/19/24</a:t>
            </a:fld>
            <a:endParaRPr lang="en-US"/>
          </a:p>
        </p:txBody>
      </p:sp>
      <p:sp>
        <p:nvSpPr>
          <p:cNvPr id="4" name="Footer Placeholder 3">
            <a:extLst>
              <a:ext uri="{FF2B5EF4-FFF2-40B4-BE49-F238E27FC236}">
                <a16:creationId xmlns:a16="http://schemas.microsoft.com/office/drawing/2014/main" id="{FA66F794-DBC7-684A-BED4-E81C87496AF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7875F2C-8D68-4A41-826A-7BF2CCA805C5}"/>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789373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EDC935-FE4D-044B-8BE2-414D44A00FA1}"/>
              </a:ext>
            </a:extLst>
          </p:cNvPr>
          <p:cNvSpPr>
            <a:spLocks noGrp="1"/>
          </p:cNvSpPr>
          <p:nvPr>
            <p:ph type="dt" sz="half" idx="10"/>
          </p:nvPr>
        </p:nvSpPr>
        <p:spPr/>
        <p:txBody>
          <a:bodyPr/>
          <a:lstStyle/>
          <a:p>
            <a:fld id="{E6B83D0A-B960-7B42-8E0C-7823B817FD99}" type="datetimeFigureOut">
              <a:rPr lang="en-US" smtClean="0"/>
              <a:t>11/19/24</a:t>
            </a:fld>
            <a:endParaRPr lang="en-US"/>
          </a:p>
        </p:txBody>
      </p:sp>
      <p:sp>
        <p:nvSpPr>
          <p:cNvPr id="3" name="Footer Placeholder 2">
            <a:extLst>
              <a:ext uri="{FF2B5EF4-FFF2-40B4-BE49-F238E27FC236}">
                <a16:creationId xmlns:a16="http://schemas.microsoft.com/office/drawing/2014/main" id="{FC9466E3-4842-344E-B60D-C5CEB381B7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9AA57A1-EE5A-D64A-BDFA-CBD8B603EF4A}"/>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4094805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1651E-F410-7340-B7FB-452FF20B62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307D3D-217F-274C-BDB7-6A3425B28FD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5DEDB5-58BB-E145-88B4-196032015E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608F66-40F8-B440-923A-0B4C5F2F96F7}"/>
              </a:ext>
            </a:extLst>
          </p:cNvPr>
          <p:cNvSpPr>
            <a:spLocks noGrp="1"/>
          </p:cNvSpPr>
          <p:nvPr>
            <p:ph type="dt" sz="half" idx="10"/>
          </p:nvPr>
        </p:nvSpPr>
        <p:spPr/>
        <p:txBody>
          <a:bodyPr/>
          <a:lstStyle/>
          <a:p>
            <a:fld id="{E6B83D0A-B960-7B42-8E0C-7823B817FD99}" type="datetimeFigureOut">
              <a:rPr lang="en-US" smtClean="0"/>
              <a:t>11/19/24</a:t>
            </a:fld>
            <a:endParaRPr lang="en-US"/>
          </a:p>
        </p:txBody>
      </p:sp>
      <p:sp>
        <p:nvSpPr>
          <p:cNvPr id="6" name="Footer Placeholder 5">
            <a:extLst>
              <a:ext uri="{FF2B5EF4-FFF2-40B4-BE49-F238E27FC236}">
                <a16:creationId xmlns:a16="http://schemas.microsoft.com/office/drawing/2014/main" id="{5F33CDDD-0D06-F14F-BCE3-BF730E7AD6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8FA228-AA90-2349-88FC-5D255F5D79D6}"/>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3410179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4415A-1AAD-FA49-A1A8-D030A6BD74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8581BD-7438-8745-8A39-4BF9A6834B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AB6DF3-DF63-B848-BBD6-1838B1B1D4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2C83E2-6371-1D42-8D95-045CD0ACA522}"/>
              </a:ext>
            </a:extLst>
          </p:cNvPr>
          <p:cNvSpPr>
            <a:spLocks noGrp="1"/>
          </p:cNvSpPr>
          <p:nvPr>
            <p:ph type="dt" sz="half" idx="10"/>
          </p:nvPr>
        </p:nvSpPr>
        <p:spPr/>
        <p:txBody>
          <a:bodyPr/>
          <a:lstStyle/>
          <a:p>
            <a:fld id="{E6B83D0A-B960-7B42-8E0C-7823B817FD99}" type="datetimeFigureOut">
              <a:rPr lang="en-US" smtClean="0"/>
              <a:t>11/19/24</a:t>
            </a:fld>
            <a:endParaRPr lang="en-US"/>
          </a:p>
        </p:txBody>
      </p:sp>
      <p:sp>
        <p:nvSpPr>
          <p:cNvPr id="6" name="Footer Placeholder 5">
            <a:extLst>
              <a:ext uri="{FF2B5EF4-FFF2-40B4-BE49-F238E27FC236}">
                <a16:creationId xmlns:a16="http://schemas.microsoft.com/office/drawing/2014/main" id="{377FE208-6553-7644-8515-82F6EF5BCD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A8B406-23C2-B543-8CF2-A95F3AC9D034}"/>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6681971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582822-6CB0-D64D-B892-99EB9E4CC6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C0C799-3D3A-4943-B68A-9FEA17BDBD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23ABDF-DDE6-4044-8184-21E5150FA4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B83D0A-B960-7B42-8E0C-7823B817FD99}" type="datetimeFigureOut">
              <a:rPr lang="en-US" smtClean="0"/>
              <a:t>11/19/24</a:t>
            </a:fld>
            <a:endParaRPr lang="en-US"/>
          </a:p>
        </p:txBody>
      </p:sp>
      <p:sp>
        <p:nvSpPr>
          <p:cNvPr id="5" name="Footer Placeholder 4">
            <a:extLst>
              <a:ext uri="{FF2B5EF4-FFF2-40B4-BE49-F238E27FC236}">
                <a16:creationId xmlns:a16="http://schemas.microsoft.com/office/drawing/2014/main" id="{520B935D-A7F3-2249-BB48-B02D0C5FD3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D882516-1C7C-C94E-8871-1FDC734334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138B68-76CC-074E-8D75-8BB87F44BCB0}" type="slidenum">
              <a:rPr lang="en-US" smtClean="0"/>
              <a:t>‹#›</a:t>
            </a:fld>
            <a:endParaRPr lang="en-US"/>
          </a:p>
        </p:txBody>
      </p:sp>
    </p:spTree>
    <p:extLst>
      <p:ext uri="{BB962C8B-B14F-4D97-AF65-F5344CB8AC3E}">
        <p14:creationId xmlns:p14="http://schemas.microsoft.com/office/powerpoint/2010/main" val="3690901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ECB21-A8B9-2A46-8D25-BF35EDCD9A6A}"/>
              </a:ext>
            </a:extLst>
          </p:cNvPr>
          <p:cNvSpPr>
            <a:spLocks noGrp="1"/>
          </p:cNvSpPr>
          <p:nvPr>
            <p:ph type="ctrTitle"/>
          </p:nvPr>
        </p:nvSpPr>
        <p:spPr/>
        <p:txBody>
          <a:bodyPr>
            <a:normAutofit/>
          </a:bodyPr>
          <a:lstStyle/>
          <a:p>
            <a:r>
              <a:rPr lang="en-US" sz="4000" b="1" dirty="0"/>
              <a:t>Internet Censorship and Online Speech</a:t>
            </a:r>
            <a:br>
              <a:rPr lang="en-US" sz="4000" dirty="0"/>
            </a:br>
            <a:r>
              <a:rPr lang="en-US" sz="3600" dirty="0"/>
              <a:t>Paid Prioritization</a:t>
            </a:r>
            <a:endParaRPr lang="en-US" sz="4000" dirty="0"/>
          </a:p>
        </p:txBody>
      </p:sp>
      <p:sp>
        <p:nvSpPr>
          <p:cNvPr id="3" name="Subtitle 2">
            <a:extLst>
              <a:ext uri="{FF2B5EF4-FFF2-40B4-BE49-F238E27FC236}">
                <a16:creationId xmlns:a16="http://schemas.microsoft.com/office/drawing/2014/main" id="{F83BB962-F4CC-D04B-91FF-E298F75F47B3}"/>
              </a:ext>
            </a:extLst>
          </p:cNvPr>
          <p:cNvSpPr>
            <a:spLocks noGrp="1"/>
          </p:cNvSpPr>
          <p:nvPr>
            <p:ph type="subTitle" idx="1"/>
          </p:nvPr>
        </p:nvSpPr>
        <p:spPr>
          <a:xfrm>
            <a:off x="1524000" y="4236352"/>
            <a:ext cx="9144000" cy="1655762"/>
          </a:xfrm>
        </p:spPr>
        <p:txBody>
          <a:bodyPr>
            <a:normAutofit/>
          </a:bodyPr>
          <a:lstStyle/>
          <a:p>
            <a:r>
              <a:rPr lang="en-US" sz="3600" dirty="0"/>
              <a:t>Nick Feamster</a:t>
            </a:r>
            <a:br>
              <a:rPr lang="en-US" sz="3600" dirty="0"/>
            </a:br>
            <a:r>
              <a:rPr lang="en-US" sz="3600" dirty="0"/>
              <a:t>University of Chicago</a:t>
            </a:r>
          </a:p>
        </p:txBody>
      </p:sp>
    </p:spTree>
    <p:extLst>
      <p:ext uri="{BB962C8B-B14F-4D97-AF65-F5344CB8AC3E}">
        <p14:creationId xmlns:p14="http://schemas.microsoft.com/office/powerpoint/2010/main" val="27094612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4113" y="244158"/>
            <a:ext cx="7752820" cy="1339850"/>
          </a:xfrm>
        </p:spPr>
        <p:txBody>
          <a:bodyPr>
            <a:normAutofit fontScale="90000"/>
          </a:bodyPr>
          <a:lstStyle/>
          <a:p>
            <a:r>
              <a:rPr lang="en-US" sz="3800" dirty="0"/>
              <a:t>Comparative Analysis: </a:t>
            </a:r>
            <a:br>
              <a:rPr lang="en-US" sz="3800" dirty="0"/>
            </a:br>
            <a:r>
              <a:rPr lang="en-US" sz="3300" dirty="0"/>
              <a:t>Surveys from Kenya And South Africa</a:t>
            </a:r>
            <a:br>
              <a:rPr lang="en-US" sz="3300" dirty="0"/>
            </a:br>
            <a:r>
              <a:rPr lang="en-GB" sz="3200" i="1" dirty="0"/>
              <a:t>Reasons for using zero-rating</a:t>
            </a:r>
            <a:endParaRPr lang="en-US" sz="3300" dirty="0"/>
          </a:p>
        </p:txBody>
      </p:sp>
      <p:sp>
        <p:nvSpPr>
          <p:cNvPr id="4" name="Slide Number Placeholder 3"/>
          <p:cNvSpPr>
            <a:spLocks noGrp="1"/>
          </p:cNvSpPr>
          <p:nvPr>
            <p:ph type="sldNum" sz="quarter" idx="12"/>
          </p:nvPr>
        </p:nvSpPr>
        <p:spPr/>
        <p:txBody>
          <a:bodyPr/>
          <a:lstStyle/>
          <a:p>
            <a:fld id="{6E2D2B3B-882E-40F3-A32F-6DD516915044}" type="slidenum">
              <a:rPr lang="en-US" smtClean="0"/>
              <a:pPr/>
              <a:t>10</a:t>
            </a:fld>
            <a:endParaRPr lang="en-US"/>
          </a:p>
        </p:txBody>
      </p:sp>
      <p:pic>
        <p:nvPicPr>
          <p:cNvPr id="5" name="Picture 4"/>
          <p:cNvPicPr/>
          <p:nvPr/>
        </p:nvPicPr>
        <p:blipFill>
          <a:blip r:embed="rId3"/>
          <a:stretch>
            <a:fillRect/>
          </a:stretch>
        </p:blipFill>
        <p:spPr>
          <a:xfrm>
            <a:off x="1778001" y="1584009"/>
            <a:ext cx="8619067" cy="5043804"/>
          </a:xfrm>
          <a:prstGeom prst="rect">
            <a:avLst/>
          </a:prstGeom>
        </p:spPr>
      </p:pic>
    </p:spTree>
    <p:extLst>
      <p:ext uri="{BB962C8B-B14F-4D97-AF65-F5344CB8AC3E}">
        <p14:creationId xmlns:p14="http://schemas.microsoft.com/office/powerpoint/2010/main" val="2073971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4113" y="244158"/>
            <a:ext cx="7752820" cy="1339850"/>
          </a:xfrm>
        </p:spPr>
        <p:txBody>
          <a:bodyPr>
            <a:normAutofit fontScale="90000"/>
          </a:bodyPr>
          <a:lstStyle/>
          <a:p>
            <a:r>
              <a:rPr lang="en-US" sz="3800" dirty="0"/>
              <a:t>Comparative Analysis: </a:t>
            </a:r>
            <a:br>
              <a:rPr lang="en-US" sz="3800" dirty="0"/>
            </a:br>
            <a:r>
              <a:rPr lang="en-US" sz="3300" dirty="0"/>
              <a:t>Surveys from Kenya And South Africa</a:t>
            </a:r>
            <a:br>
              <a:rPr lang="en-US" sz="3300" dirty="0"/>
            </a:br>
            <a:r>
              <a:rPr lang="en-GB" sz="3200" i="1" dirty="0"/>
              <a:t>Reasons for not using zero-rating</a:t>
            </a:r>
            <a:endParaRPr lang="en-US" sz="3300" dirty="0"/>
          </a:p>
        </p:txBody>
      </p:sp>
      <p:sp>
        <p:nvSpPr>
          <p:cNvPr id="4" name="Slide Number Placeholder 3"/>
          <p:cNvSpPr>
            <a:spLocks noGrp="1"/>
          </p:cNvSpPr>
          <p:nvPr>
            <p:ph type="sldNum" sz="quarter" idx="12"/>
          </p:nvPr>
        </p:nvSpPr>
        <p:spPr/>
        <p:txBody>
          <a:bodyPr/>
          <a:lstStyle/>
          <a:p>
            <a:fld id="{6E2D2B3B-882E-40F3-A32F-6DD516915044}" type="slidenum">
              <a:rPr lang="en-US" smtClean="0"/>
              <a:pPr/>
              <a:t>11</a:t>
            </a:fld>
            <a:endParaRPr lang="en-US"/>
          </a:p>
        </p:txBody>
      </p:sp>
      <p:pic>
        <p:nvPicPr>
          <p:cNvPr id="6" name="Picture 5"/>
          <p:cNvPicPr/>
          <p:nvPr/>
        </p:nvPicPr>
        <p:blipFill>
          <a:blip r:embed="rId3"/>
          <a:stretch>
            <a:fillRect/>
          </a:stretch>
        </p:blipFill>
        <p:spPr>
          <a:xfrm>
            <a:off x="1811868" y="1584009"/>
            <a:ext cx="8619065" cy="5043805"/>
          </a:xfrm>
          <a:prstGeom prst="rect">
            <a:avLst/>
          </a:prstGeom>
        </p:spPr>
      </p:pic>
    </p:spTree>
    <p:extLst>
      <p:ext uri="{BB962C8B-B14F-4D97-AF65-F5344CB8AC3E}">
        <p14:creationId xmlns:p14="http://schemas.microsoft.com/office/powerpoint/2010/main" val="23252932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01485" y="1932622"/>
            <a:ext cx="10675257" cy="4666790"/>
          </a:xfrm>
          <a:prstGeom prst="rect">
            <a:avLst/>
          </a:prstGeom>
          <a:noFill/>
        </p:spPr>
        <p:txBody>
          <a:bodyPr wrap="square" rtlCol="0">
            <a:spAutoFit/>
          </a:bodyPr>
          <a:lstStyle/>
          <a:p>
            <a:pPr marL="285750" indent="-285750">
              <a:lnSpc>
                <a:spcPct val="70000"/>
              </a:lnSpc>
              <a:spcBef>
                <a:spcPts val="2000"/>
              </a:spcBef>
              <a:buFont typeface="Arial"/>
              <a:buChar char="•"/>
            </a:pPr>
            <a:r>
              <a:rPr lang="en-GB" sz="2800" dirty="0"/>
              <a:t>Many users pay high prices for cellular data usage</a:t>
            </a:r>
          </a:p>
          <a:p>
            <a:pPr marL="742950" lvl="1" indent="-285750">
              <a:lnSpc>
                <a:spcPct val="70000"/>
              </a:lnSpc>
              <a:spcBef>
                <a:spcPts val="2000"/>
              </a:spcBef>
              <a:buFont typeface="Arial"/>
              <a:buChar char="•"/>
            </a:pPr>
            <a:r>
              <a:rPr lang="en-US" sz="2800" dirty="0"/>
              <a:t>Preference for Wi-Fi usage except Facebook was clear in studies</a:t>
            </a:r>
            <a:endParaRPr lang="en-US" sz="2400" dirty="0"/>
          </a:p>
          <a:p>
            <a:pPr marL="285750" indent="-285750">
              <a:lnSpc>
                <a:spcPct val="70000"/>
              </a:lnSpc>
              <a:spcBef>
                <a:spcPts val="2000"/>
              </a:spcBef>
              <a:buFont typeface="Arial"/>
              <a:buChar char="•"/>
            </a:pPr>
            <a:r>
              <a:rPr lang="en-GB" sz="2800" dirty="0"/>
              <a:t>Zero rating affects usage, initially and over time</a:t>
            </a:r>
          </a:p>
          <a:p>
            <a:pPr marL="742950" lvl="1" indent="-285750">
              <a:lnSpc>
                <a:spcPct val="70000"/>
              </a:lnSpc>
              <a:spcBef>
                <a:spcPts val="2000"/>
              </a:spcBef>
              <a:buFont typeface="Arial"/>
              <a:buChar char="•"/>
            </a:pPr>
            <a:r>
              <a:rPr lang="en-GB" sz="2800" dirty="0"/>
              <a:t>Overall usage of WhatsApp increases during a zero-rating period, regardless of connection type. </a:t>
            </a:r>
            <a:endParaRPr lang="en-US" sz="2800" dirty="0"/>
          </a:p>
          <a:p>
            <a:pPr marL="742950" lvl="1" indent="-285750">
              <a:lnSpc>
                <a:spcPct val="70000"/>
              </a:lnSpc>
              <a:spcBef>
                <a:spcPts val="2000"/>
              </a:spcBef>
              <a:buFont typeface="Arial"/>
              <a:buChar char="•"/>
            </a:pPr>
            <a:r>
              <a:rPr lang="en-GB" sz="2800" dirty="0"/>
              <a:t>Twitter on MTN: increased usage of a zero-rated during and immediately following the zero-rating</a:t>
            </a:r>
          </a:p>
          <a:p>
            <a:pPr marL="285750" indent="-285750">
              <a:lnSpc>
                <a:spcPct val="70000"/>
              </a:lnSpc>
              <a:spcBef>
                <a:spcPts val="2000"/>
              </a:spcBef>
              <a:buFont typeface="Arial"/>
              <a:buChar char="•"/>
            </a:pPr>
            <a:r>
              <a:rPr lang="en-GB" sz="2800" dirty="0"/>
              <a:t>Zero-rates is popular, both in Kenya and in South Africa </a:t>
            </a:r>
          </a:p>
          <a:p>
            <a:pPr marL="742950" lvl="1" indent="-285750">
              <a:lnSpc>
                <a:spcPct val="70000"/>
              </a:lnSpc>
              <a:spcBef>
                <a:spcPts val="2000"/>
              </a:spcBef>
              <a:buFont typeface="Arial"/>
              <a:buChar char="•"/>
            </a:pPr>
            <a:r>
              <a:rPr lang="en-GB" sz="2800" dirty="0"/>
              <a:t>Zero-rating users prefer full-service applications on a paid plan to limited-service applications on a zero-rated plan. </a:t>
            </a:r>
            <a:endParaRPr lang="en-US" sz="2400" dirty="0"/>
          </a:p>
        </p:txBody>
      </p:sp>
      <p:sp>
        <p:nvSpPr>
          <p:cNvPr id="8" name="Title 1"/>
          <p:cNvSpPr txBox="1">
            <a:spLocks/>
          </p:cNvSpPr>
          <p:nvPr/>
        </p:nvSpPr>
        <p:spPr>
          <a:xfrm>
            <a:off x="725942" y="498268"/>
            <a:ext cx="7345362" cy="966637"/>
          </a:xfrm>
          <a:prstGeom prst="rect">
            <a:avLst/>
          </a:prstGeom>
        </p:spPr>
        <p:txBody>
          <a:bodyPr vert="horz" lIns="91440" tIns="45720" rIns="91440" bIns="45720" rtlCol="0" anchor="b" anchorCtr="0">
            <a:normAutofit/>
          </a:bodyPr>
          <a:lstStyle>
            <a:lvl1pPr algn="ctr" defTabSz="914400" rtl="0" eaLnBrk="1" latinLnBrk="0" hangingPunct="1">
              <a:spcBef>
                <a:spcPct val="0"/>
              </a:spcBef>
              <a:buNone/>
              <a:defRPr sz="5400" kern="1200">
                <a:solidFill>
                  <a:schemeClr val="tx1">
                    <a:lumMod val="75000"/>
                    <a:lumOff val="25000"/>
                  </a:schemeClr>
                </a:solidFill>
                <a:latin typeface="+mj-lt"/>
                <a:ea typeface="+mj-ea"/>
                <a:cs typeface="+mj-cs"/>
              </a:defRPr>
            </a:lvl1pPr>
          </a:lstStyle>
          <a:p>
            <a:pPr algn="l"/>
            <a:r>
              <a:rPr lang="en-US" sz="4800" dirty="0"/>
              <a:t>Zero Rating: Summary</a:t>
            </a:r>
          </a:p>
        </p:txBody>
      </p:sp>
    </p:spTree>
    <p:extLst>
      <p:ext uri="{BB962C8B-B14F-4D97-AF65-F5344CB8AC3E}">
        <p14:creationId xmlns:p14="http://schemas.microsoft.com/office/powerpoint/2010/main" val="739402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43DF5-BE7E-CB47-AD3D-E1FF9BBD149A}"/>
              </a:ext>
            </a:extLst>
          </p:cNvPr>
          <p:cNvSpPr>
            <a:spLocks noGrp="1"/>
          </p:cNvSpPr>
          <p:nvPr>
            <p:ph type="title"/>
          </p:nvPr>
        </p:nvSpPr>
        <p:spPr>
          <a:xfrm>
            <a:off x="838200" y="1528907"/>
            <a:ext cx="10515600" cy="1325563"/>
          </a:xfrm>
        </p:spPr>
        <p:txBody>
          <a:bodyPr/>
          <a:lstStyle/>
          <a:p>
            <a:pPr algn="ctr"/>
            <a:r>
              <a:rPr lang="en-US" dirty="0"/>
              <a:t>Paid Prioritization and “Zero Rating”</a:t>
            </a:r>
          </a:p>
        </p:txBody>
      </p:sp>
      <p:pic>
        <p:nvPicPr>
          <p:cNvPr id="3" name="Picture 2">
            <a:extLst>
              <a:ext uri="{FF2B5EF4-FFF2-40B4-BE49-F238E27FC236}">
                <a16:creationId xmlns:a16="http://schemas.microsoft.com/office/drawing/2014/main" id="{A94F718A-6282-9D42-9CDA-AA6663614385}"/>
              </a:ext>
            </a:extLst>
          </p:cNvPr>
          <p:cNvPicPr>
            <a:picLocks noChangeAspect="1"/>
          </p:cNvPicPr>
          <p:nvPr/>
        </p:nvPicPr>
        <p:blipFill>
          <a:blip r:embed="rId2"/>
          <a:stretch>
            <a:fillRect/>
          </a:stretch>
        </p:blipFill>
        <p:spPr>
          <a:xfrm>
            <a:off x="0" y="2767361"/>
            <a:ext cx="12192000" cy="3837878"/>
          </a:xfrm>
          <a:prstGeom prst="rect">
            <a:avLst/>
          </a:prstGeom>
        </p:spPr>
      </p:pic>
    </p:spTree>
    <p:extLst>
      <p:ext uri="{BB962C8B-B14F-4D97-AF65-F5344CB8AC3E}">
        <p14:creationId xmlns:p14="http://schemas.microsoft.com/office/powerpoint/2010/main" val="3565832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CC007-155F-8B4F-838D-F55E27ABF660}"/>
              </a:ext>
            </a:extLst>
          </p:cNvPr>
          <p:cNvSpPr>
            <a:spLocks noGrp="1"/>
          </p:cNvSpPr>
          <p:nvPr>
            <p:ph type="title"/>
          </p:nvPr>
        </p:nvSpPr>
        <p:spPr/>
        <p:txBody>
          <a:bodyPr/>
          <a:lstStyle/>
          <a:p>
            <a:r>
              <a:rPr lang="en-US"/>
              <a:t>Facebook’s “Free Basics”</a:t>
            </a:r>
            <a:endParaRPr lang="en-US" dirty="0"/>
          </a:p>
        </p:txBody>
      </p:sp>
      <p:sp>
        <p:nvSpPr>
          <p:cNvPr id="5" name="Content Placeholder 4">
            <a:extLst>
              <a:ext uri="{FF2B5EF4-FFF2-40B4-BE49-F238E27FC236}">
                <a16:creationId xmlns:a16="http://schemas.microsoft.com/office/drawing/2014/main" id="{593C48B6-01C2-8343-837A-E587ECC62D02}"/>
              </a:ext>
            </a:extLst>
          </p:cNvPr>
          <p:cNvSpPr>
            <a:spLocks noGrp="1"/>
          </p:cNvSpPr>
          <p:nvPr>
            <p:ph idx="1"/>
          </p:nvPr>
        </p:nvSpPr>
        <p:spPr>
          <a:xfrm>
            <a:off x="3500770" y="1998228"/>
            <a:ext cx="4384965" cy="3787054"/>
          </a:xfrm>
          <a:solidFill>
            <a:schemeClr val="bg1">
              <a:lumMod val="85000"/>
            </a:schemeClr>
          </a:solidFill>
        </p:spPr>
        <p:txBody>
          <a:bodyPr/>
          <a:lstStyle/>
          <a:p>
            <a:r>
              <a:rPr lang="en-US" dirty="0"/>
              <a:t>User gets access to some subset of applications for free (e.g., BBC News, …) without paying mobile carrier for data charges</a:t>
            </a:r>
          </a:p>
          <a:p>
            <a:endParaRPr lang="en-US" dirty="0"/>
          </a:p>
          <a:p>
            <a:r>
              <a:rPr lang="en-US" dirty="0"/>
              <a:t>Other sites incur regular carrier fees/data charges.</a:t>
            </a:r>
          </a:p>
        </p:txBody>
      </p:sp>
      <p:pic>
        <p:nvPicPr>
          <p:cNvPr id="3" name="Picture 2">
            <a:extLst>
              <a:ext uri="{FF2B5EF4-FFF2-40B4-BE49-F238E27FC236}">
                <a16:creationId xmlns:a16="http://schemas.microsoft.com/office/drawing/2014/main" id="{60982924-56F9-2841-94FA-F2A993D550CA}"/>
              </a:ext>
            </a:extLst>
          </p:cNvPr>
          <p:cNvPicPr>
            <a:picLocks noChangeAspect="1"/>
          </p:cNvPicPr>
          <p:nvPr/>
        </p:nvPicPr>
        <p:blipFill>
          <a:blip r:embed="rId2"/>
          <a:stretch>
            <a:fillRect/>
          </a:stretch>
        </p:blipFill>
        <p:spPr>
          <a:xfrm>
            <a:off x="8059105" y="1032665"/>
            <a:ext cx="3649140" cy="5246690"/>
          </a:xfrm>
          <a:prstGeom prst="rect">
            <a:avLst/>
          </a:prstGeom>
        </p:spPr>
      </p:pic>
      <p:pic>
        <p:nvPicPr>
          <p:cNvPr id="4" name="Picture 3">
            <a:extLst>
              <a:ext uri="{FF2B5EF4-FFF2-40B4-BE49-F238E27FC236}">
                <a16:creationId xmlns:a16="http://schemas.microsoft.com/office/drawing/2014/main" id="{67FAFDC8-49D9-9F47-B973-6483C116BB22}"/>
              </a:ext>
            </a:extLst>
          </p:cNvPr>
          <p:cNvPicPr>
            <a:picLocks noChangeAspect="1"/>
          </p:cNvPicPr>
          <p:nvPr/>
        </p:nvPicPr>
        <p:blipFill>
          <a:blip r:embed="rId3"/>
          <a:stretch>
            <a:fillRect/>
          </a:stretch>
        </p:blipFill>
        <p:spPr>
          <a:xfrm>
            <a:off x="838200" y="1504155"/>
            <a:ext cx="2489200" cy="4775200"/>
          </a:xfrm>
          <a:prstGeom prst="rect">
            <a:avLst/>
          </a:prstGeom>
        </p:spPr>
      </p:pic>
    </p:spTree>
    <p:extLst>
      <p:ext uri="{BB962C8B-B14F-4D97-AF65-F5344CB8AC3E}">
        <p14:creationId xmlns:p14="http://schemas.microsoft.com/office/powerpoint/2010/main" val="33313990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Walled Garden, or Gateway Drug?</a:t>
            </a:r>
          </a:p>
        </p:txBody>
      </p:sp>
      <p:sp>
        <p:nvSpPr>
          <p:cNvPr id="3" name="Content Placeholder 2"/>
          <p:cNvSpPr>
            <a:spLocks noGrp="1"/>
          </p:cNvSpPr>
          <p:nvPr>
            <p:ph idx="1"/>
          </p:nvPr>
        </p:nvSpPr>
        <p:spPr>
          <a:xfrm>
            <a:off x="545841" y="1690688"/>
            <a:ext cx="10515600" cy="4351338"/>
          </a:xfrm>
        </p:spPr>
        <p:txBody>
          <a:bodyPr>
            <a:normAutofit/>
          </a:bodyPr>
          <a:lstStyle/>
          <a:p>
            <a:r>
              <a:rPr lang="en-US" sz="3200" dirty="0"/>
              <a:t>Goal</a:t>
            </a:r>
          </a:p>
          <a:p>
            <a:pPr lvl="1"/>
            <a:r>
              <a:rPr lang="en-US" sz="2800" dirty="0"/>
              <a:t>Study mobile usage patterns in the context of pricing practices like zero-rating</a:t>
            </a:r>
            <a:br>
              <a:rPr lang="en-US" sz="2800" dirty="0"/>
            </a:br>
            <a:endParaRPr lang="en-US" sz="2800" dirty="0"/>
          </a:p>
          <a:p>
            <a:r>
              <a:rPr lang="en-US" sz="3200" dirty="0"/>
              <a:t>Two Aspects:</a:t>
            </a:r>
          </a:p>
          <a:p>
            <a:pPr lvl="1"/>
            <a:r>
              <a:rPr lang="en-US" sz="2800" dirty="0"/>
              <a:t>Net neutrality &amp; walled garden arguments</a:t>
            </a:r>
          </a:p>
          <a:p>
            <a:pPr lvl="1"/>
            <a:r>
              <a:rPr lang="en-US" sz="2800" dirty="0"/>
              <a:t>Connectivity &amp; gateway drug arguments</a:t>
            </a:r>
          </a:p>
        </p:txBody>
      </p:sp>
      <p:sp>
        <p:nvSpPr>
          <p:cNvPr id="4" name="Slide Number Placeholder 3"/>
          <p:cNvSpPr>
            <a:spLocks noGrp="1"/>
          </p:cNvSpPr>
          <p:nvPr>
            <p:ph type="sldNum" sz="quarter" idx="12"/>
          </p:nvPr>
        </p:nvSpPr>
        <p:spPr/>
        <p:txBody>
          <a:bodyPr/>
          <a:lstStyle/>
          <a:p>
            <a:fld id="{6E2D2B3B-882E-40F3-A32F-6DD516915044}" type="slidenum">
              <a:rPr lang="en-US" smtClean="0"/>
              <a:pPr/>
              <a:t>4</a:t>
            </a:fld>
            <a:endParaRPr lang="en-US"/>
          </a:p>
        </p:txBody>
      </p:sp>
    </p:spTree>
    <p:extLst>
      <p:ext uri="{BB962C8B-B14F-4D97-AF65-F5344CB8AC3E}">
        <p14:creationId xmlns:p14="http://schemas.microsoft.com/office/powerpoint/2010/main" val="2600367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a:xfrm>
            <a:off x="628262" y="1690687"/>
            <a:ext cx="10885714" cy="4802187"/>
          </a:xfrm>
        </p:spPr>
        <p:txBody>
          <a:bodyPr>
            <a:normAutofit/>
          </a:bodyPr>
          <a:lstStyle/>
          <a:p>
            <a:r>
              <a:rPr lang="en-US" sz="3600" dirty="0"/>
              <a:t>Longitudinal empirical analysis of mobile usage patterns</a:t>
            </a:r>
          </a:p>
          <a:p>
            <a:r>
              <a:rPr lang="en-US" sz="3600" dirty="0"/>
              <a:t>Comparative qualitative analysis of zero-rating effects</a:t>
            </a:r>
            <a:br>
              <a:rPr lang="en-US" sz="3600" dirty="0"/>
            </a:br>
            <a:endParaRPr lang="en-US" sz="3600" dirty="0"/>
          </a:p>
          <a:p>
            <a:r>
              <a:rPr lang="en-US" sz="3600" dirty="0"/>
              <a:t>Data</a:t>
            </a:r>
          </a:p>
          <a:p>
            <a:pPr lvl="1"/>
            <a:r>
              <a:rPr lang="en-US" sz="3200" dirty="0" err="1"/>
              <a:t>MySpeed</a:t>
            </a:r>
            <a:r>
              <a:rPr lang="en-US" sz="3200" dirty="0"/>
              <a:t> Test</a:t>
            </a:r>
          </a:p>
          <a:p>
            <a:pPr lvl="2"/>
            <a:r>
              <a:rPr lang="en-US" sz="2800" dirty="0"/>
              <a:t>Metadata</a:t>
            </a:r>
          </a:p>
          <a:p>
            <a:pPr lvl="2"/>
            <a:r>
              <a:rPr lang="en-US" sz="2800" dirty="0"/>
              <a:t>User behavior</a:t>
            </a:r>
          </a:p>
          <a:p>
            <a:pPr lvl="1"/>
            <a:r>
              <a:rPr lang="en-US" sz="3200" dirty="0"/>
              <a:t>Survey responses</a:t>
            </a:r>
          </a:p>
          <a:p>
            <a:pPr lvl="2"/>
            <a:r>
              <a:rPr lang="en-US" sz="2800" dirty="0"/>
              <a:t>Kenya and South Africa</a:t>
            </a:r>
          </a:p>
        </p:txBody>
      </p:sp>
      <p:sp>
        <p:nvSpPr>
          <p:cNvPr id="4" name="Slide Number Placeholder 3"/>
          <p:cNvSpPr>
            <a:spLocks noGrp="1"/>
          </p:cNvSpPr>
          <p:nvPr>
            <p:ph type="sldNum" sz="quarter" idx="12"/>
          </p:nvPr>
        </p:nvSpPr>
        <p:spPr/>
        <p:txBody>
          <a:bodyPr/>
          <a:lstStyle/>
          <a:p>
            <a:fld id="{6E2D2B3B-882E-40F3-A32F-6DD516915044}" type="slidenum">
              <a:rPr lang="en-US" smtClean="0"/>
              <a:pPr/>
              <a:t>5</a:t>
            </a:fld>
            <a:endParaRPr lang="en-US"/>
          </a:p>
        </p:txBody>
      </p:sp>
    </p:spTree>
    <p:extLst>
      <p:ext uri="{BB962C8B-B14F-4D97-AF65-F5344CB8AC3E}">
        <p14:creationId xmlns:p14="http://schemas.microsoft.com/office/powerpoint/2010/main" val="25892776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a:t>
            </a:r>
          </a:p>
        </p:txBody>
      </p:sp>
      <p:sp>
        <p:nvSpPr>
          <p:cNvPr id="3" name="Content Placeholder 2"/>
          <p:cNvSpPr>
            <a:spLocks noGrp="1"/>
          </p:cNvSpPr>
          <p:nvPr>
            <p:ph idx="1"/>
          </p:nvPr>
        </p:nvSpPr>
        <p:spPr>
          <a:xfrm>
            <a:off x="1063690" y="1735217"/>
            <a:ext cx="9358929" cy="4287859"/>
          </a:xfrm>
        </p:spPr>
        <p:txBody>
          <a:bodyPr>
            <a:normAutofit fontScale="92500" lnSpcReduction="10000"/>
          </a:bodyPr>
          <a:lstStyle/>
          <a:p>
            <a:r>
              <a:rPr lang="en-US" dirty="0" err="1"/>
              <a:t>MySpeedTest</a:t>
            </a:r>
            <a:r>
              <a:rPr lang="en-US" dirty="0"/>
              <a:t> data collection, cleaning, and preprocessing</a:t>
            </a:r>
          </a:p>
          <a:p>
            <a:r>
              <a:rPr lang="en-US" dirty="0"/>
              <a:t>Exploratory analysis</a:t>
            </a:r>
          </a:p>
          <a:p>
            <a:pPr lvl="1"/>
            <a:r>
              <a:rPr lang="en-US" dirty="0"/>
              <a:t>South Africa (US for comparison)</a:t>
            </a:r>
          </a:p>
          <a:p>
            <a:pPr lvl="1"/>
            <a:r>
              <a:rPr lang="en-US" dirty="0"/>
              <a:t>Connection types, </a:t>
            </a:r>
            <a:r>
              <a:rPr lang="en-US" dirty="0" err="1"/>
              <a:t>datacap</a:t>
            </a:r>
            <a:r>
              <a:rPr lang="en-US" dirty="0"/>
              <a:t> types</a:t>
            </a:r>
          </a:p>
          <a:p>
            <a:r>
              <a:rPr lang="en-US" dirty="0"/>
              <a:t>Pricing analysis</a:t>
            </a:r>
          </a:p>
          <a:p>
            <a:pPr lvl="1"/>
            <a:r>
              <a:rPr lang="en-US" dirty="0"/>
              <a:t>Zero-rating</a:t>
            </a:r>
          </a:p>
          <a:p>
            <a:pPr lvl="1"/>
            <a:r>
              <a:rPr lang="en-US" dirty="0"/>
              <a:t>Prepaid data pricing</a:t>
            </a:r>
          </a:p>
          <a:p>
            <a:r>
              <a:rPr lang="en-US" dirty="0" err="1"/>
              <a:t>OnDevice</a:t>
            </a:r>
            <a:r>
              <a:rPr lang="en-US" dirty="0"/>
              <a:t> pay-per-install recruitment, Mechanical Turk trial</a:t>
            </a:r>
          </a:p>
          <a:p>
            <a:r>
              <a:rPr lang="en-US" dirty="0"/>
              <a:t>Comparative analysis</a:t>
            </a:r>
          </a:p>
          <a:p>
            <a:pPr lvl="1"/>
            <a:r>
              <a:rPr lang="en-US" dirty="0"/>
              <a:t>South Africa vs. Kenya</a:t>
            </a:r>
          </a:p>
          <a:p>
            <a:pPr lvl="1"/>
            <a:r>
              <a:rPr lang="en-US" dirty="0"/>
              <a:t>Survey data</a:t>
            </a:r>
          </a:p>
        </p:txBody>
      </p:sp>
      <p:sp>
        <p:nvSpPr>
          <p:cNvPr id="4" name="Slide Number Placeholder 3"/>
          <p:cNvSpPr>
            <a:spLocks noGrp="1"/>
          </p:cNvSpPr>
          <p:nvPr>
            <p:ph type="sldNum" sz="quarter" idx="12"/>
          </p:nvPr>
        </p:nvSpPr>
        <p:spPr/>
        <p:txBody>
          <a:bodyPr/>
          <a:lstStyle/>
          <a:p>
            <a:fld id="{6E2D2B3B-882E-40F3-A32F-6DD516915044}" type="slidenum">
              <a:rPr lang="en-US" smtClean="0"/>
              <a:pPr/>
              <a:t>6</a:t>
            </a:fld>
            <a:endParaRPr lang="en-US"/>
          </a:p>
        </p:txBody>
      </p:sp>
    </p:spTree>
    <p:extLst>
      <p:ext uri="{BB962C8B-B14F-4D97-AF65-F5344CB8AC3E}">
        <p14:creationId xmlns:p14="http://schemas.microsoft.com/office/powerpoint/2010/main" val="3899386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7" y="457200"/>
            <a:ext cx="9450841" cy="1023257"/>
          </a:xfrm>
        </p:spPr>
        <p:txBody>
          <a:bodyPr>
            <a:normAutofit/>
          </a:bodyPr>
          <a:lstStyle/>
          <a:p>
            <a:r>
              <a:rPr lang="en-US" sz="3600" dirty="0"/>
              <a:t>WhatsApp Usage: Effects of Zero Rating on Cell-C</a:t>
            </a:r>
          </a:p>
        </p:txBody>
      </p:sp>
      <p:sp>
        <p:nvSpPr>
          <p:cNvPr id="3" name="Slide Number Placeholder 2"/>
          <p:cNvSpPr>
            <a:spLocks noGrp="1"/>
          </p:cNvSpPr>
          <p:nvPr>
            <p:ph type="sldNum" sz="quarter" idx="12"/>
          </p:nvPr>
        </p:nvSpPr>
        <p:spPr/>
        <p:txBody>
          <a:bodyPr/>
          <a:lstStyle/>
          <a:p>
            <a:fld id="{6E2D2B3B-882E-40F3-A32F-6DD516915044}" type="slidenum">
              <a:rPr lang="en-US" smtClean="0"/>
              <a:pPr/>
              <a:t>7</a:t>
            </a:fld>
            <a:endParaRPr lang="en-US" dirty="0"/>
          </a:p>
        </p:txBody>
      </p:sp>
      <p:pic>
        <p:nvPicPr>
          <p:cNvPr id="10" name="Picture Placeholder 5" descr="Screenshot 2016-04-10 16.19.13.png"/>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l="9073" t="10500" r="-852"/>
          <a:stretch/>
        </p:blipFill>
        <p:spPr>
          <a:xfrm>
            <a:off x="5212885" y="3877102"/>
            <a:ext cx="6139328" cy="2735112"/>
          </a:xfrm>
        </p:spPr>
      </p:pic>
      <p:pic>
        <p:nvPicPr>
          <p:cNvPr id="8" name="Picture Placeholder 6" descr="Screenshot 2016-04-10 16.18.47.png">
            <a:extLst>
              <a:ext uri="{FF2B5EF4-FFF2-40B4-BE49-F238E27FC236}">
                <a16:creationId xmlns:a16="http://schemas.microsoft.com/office/drawing/2014/main" id="{7614F0AE-2EB3-6D48-8203-09C4F1FEEB7F}"/>
              </a:ext>
            </a:extLst>
          </p:cNvPr>
          <p:cNvPicPr>
            <a:picLocks noChangeAspect="1"/>
          </p:cNvPicPr>
          <p:nvPr/>
        </p:nvPicPr>
        <p:blipFill>
          <a:blip r:embed="rId4">
            <a:extLst>
              <a:ext uri="{28A0092B-C50C-407E-A947-70E740481C1C}">
                <a14:useLocalDpi xmlns:a14="http://schemas.microsoft.com/office/drawing/2010/main" val="0"/>
              </a:ext>
            </a:extLst>
          </a:blip>
          <a:srcRect l="-3799" r="-3799"/>
          <a:stretch>
            <a:fillRect/>
          </a:stretch>
        </p:blipFill>
        <p:spPr>
          <a:xfrm>
            <a:off x="5212885" y="1224593"/>
            <a:ext cx="6305285" cy="2832326"/>
          </a:xfrm>
          <a:prstGeom prst="rect">
            <a:avLst/>
          </a:prstGeom>
        </p:spPr>
      </p:pic>
      <p:sp>
        <p:nvSpPr>
          <p:cNvPr id="7" name="TextBox 6">
            <a:extLst>
              <a:ext uri="{FF2B5EF4-FFF2-40B4-BE49-F238E27FC236}">
                <a16:creationId xmlns:a16="http://schemas.microsoft.com/office/drawing/2014/main" id="{EA8F424C-B1B1-E847-93FF-802B40EAFCB0}"/>
              </a:ext>
            </a:extLst>
          </p:cNvPr>
          <p:cNvSpPr txBox="1"/>
          <p:nvPr/>
        </p:nvSpPr>
        <p:spPr>
          <a:xfrm>
            <a:off x="838200" y="4151085"/>
            <a:ext cx="3810000" cy="2308324"/>
          </a:xfrm>
          <a:prstGeom prst="rect">
            <a:avLst/>
          </a:prstGeom>
          <a:solidFill>
            <a:schemeClr val="bg1">
              <a:lumMod val="85000"/>
            </a:schemeClr>
          </a:solidFill>
        </p:spPr>
        <p:txBody>
          <a:bodyPr wrap="square" rtlCol="0">
            <a:spAutoFit/>
          </a:bodyPr>
          <a:lstStyle/>
          <a:p>
            <a:pPr marL="285750" indent="-285750">
              <a:buFont typeface="Arial" panose="020B0604020202020204" pitchFamily="34" charset="0"/>
              <a:buChar char="•"/>
            </a:pPr>
            <a:r>
              <a:rPr lang="en-US" dirty="0"/>
              <a:t>Cellular usage of WhatsApp increased 3x on Cell-C during zero-rating period.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Other carriers usage also fluctuated for other carriers. Small N study (19 users total). May need more data to draw conclusions.</a:t>
            </a:r>
          </a:p>
        </p:txBody>
      </p:sp>
      <p:pic>
        <p:nvPicPr>
          <p:cNvPr id="9" name="Picture 8">
            <a:extLst>
              <a:ext uri="{FF2B5EF4-FFF2-40B4-BE49-F238E27FC236}">
                <a16:creationId xmlns:a16="http://schemas.microsoft.com/office/drawing/2014/main" id="{FAD965E0-7F81-5542-9529-DE1A09A0B43A}"/>
              </a:ext>
            </a:extLst>
          </p:cNvPr>
          <p:cNvPicPr>
            <a:picLocks noChangeAspect="1"/>
          </p:cNvPicPr>
          <p:nvPr/>
        </p:nvPicPr>
        <p:blipFill>
          <a:blip r:embed="rId5"/>
          <a:stretch>
            <a:fillRect/>
          </a:stretch>
        </p:blipFill>
        <p:spPr>
          <a:xfrm>
            <a:off x="275771" y="1413427"/>
            <a:ext cx="5157869" cy="2463675"/>
          </a:xfrm>
          <a:prstGeom prst="rect">
            <a:avLst/>
          </a:prstGeom>
        </p:spPr>
      </p:pic>
    </p:spTree>
    <p:extLst>
      <p:ext uri="{BB962C8B-B14F-4D97-AF65-F5344CB8AC3E}">
        <p14:creationId xmlns:p14="http://schemas.microsoft.com/office/powerpoint/2010/main" val="2687929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Effects of MTN’s Zero-Rating of Twitter During 2014 World Cup</a:t>
            </a:r>
          </a:p>
        </p:txBody>
      </p:sp>
      <p:pic>
        <p:nvPicPr>
          <p:cNvPr id="8" name="Picture Placeholder 7" descr="Screenshot 2016-04-10 16.19.37.png"/>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6496583" y="1847850"/>
            <a:ext cx="5309348" cy="4351338"/>
          </a:xfrm>
        </p:spPr>
      </p:pic>
      <p:sp>
        <p:nvSpPr>
          <p:cNvPr id="3" name="Slide Number Placeholder 2"/>
          <p:cNvSpPr>
            <a:spLocks noGrp="1"/>
          </p:cNvSpPr>
          <p:nvPr>
            <p:ph type="sldNum" sz="quarter" idx="12"/>
          </p:nvPr>
        </p:nvSpPr>
        <p:spPr/>
        <p:txBody>
          <a:bodyPr/>
          <a:lstStyle/>
          <a:p>
            <a:fld id="{6E2D2B3B-882E-40F3-A32F-6DD516915044}" type="slidenum">
              <a:rPr lang="en-US" smtClean="0"/>
              <a:pPr/>
              <a:t>8</a:t>
            </a:fld>
            <a:endParaRPr lang="en-US" dirty="0"/>
          </a:p>
        </p:txBody>
      </p:sp>
      <p:sp>
        <p:nvSpPr>
          <p:cNvPr id="7" name="TextBox 6">
            <a:extLst>
              <a:ext uri="{FF2B5EF4-FFF2-40B4-BE49-F238E27FC236}">
                <a16:creationId xmlns:a16="http://schemas.microsoft.com/office/drawing/2014/main" id="{C0884184-DCEE-954E-97B8-A23BEBE4DABE}"/>
              </a:ext>
            </a:extLst>
          </p:cNvPr>
          <p:cNvSpPr txBox="1"/>
          <p:nvPr/>
        </p:nvSpPr>
        <p:spPr>
          <a:xfrm>
            <a:off x="892628" y="1847850"/>
            <a:ext cx="4615543"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Started during 2014 World Cup as promotion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Continued again later in 2014.</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Recently discontinued in 2018.</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Usage higher during and after initial zero-rating period.</a:t>
            </a:r>
          </a:p>
        </p:txBody>
      </p:sp>
    </p:spTree>
    <p:extLst>
      <p:ext uri="{BB962C8B-B14F-4D97-AF65-F5344CB8AC3E}">
        <p14:creationId xmlns:p14="http://schemas.microsoft.com/office/powerpoint/2010/main" val="2808399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57F041-B060-9B4D-A018-6EF9AE16FB86}"/>
              </a:ext>
            </a:extLst>
          </p:cNvPr>
          <p:cNvSpPr>
            <a:spLocks noGrp="1"/>
          </p:cNvSpPr>
          <p:nvPr>
            <p:ph type="title"/>
          </p:nvPr>
        </p:nvSpPr>
        <p:spPr/>
        <p:txBody>
          <a:bodyPr/>
          <a:lstStyle/>
          <a:p>
            <a:r>
              <a:rPr lang="en-US" dirty="0"/>
              <a:t>End of Free Twitter (2018)</a:t>
            </a:r>
          </a:p>
        </p:txBody>
      </p:sp>
      <p:pic>
        <p:nvPicPr>
          <p:cNvPr id="8" name="Picture 7">
            <a:extLst>
              <a:ext uri="{FF2B5EF4-FFF2-40B4-BE49-F238E27FC236}">
                <a16:creationId xmlns:a16="http://schemas.microsoft.com/office/drawing/2014/main" id="{19BB9C0C-F8F4-5542-8856-C40C2A19359F}"/>
              </a:ext>
            </a:extLst>
          </p:cNvPr>
          <p:cNvPicPr>
            <a:picLocks noChangeAspect="1"/>
          </p:cNvPicPr>
          <p:nvPr/>
        </p:nvPicPr>
        <p:blipFill>
          <a:blip r:embed="rId2"/>
          <a:stretch>
            <a:fillRect/>
          </a:stretch>
        </p:blipFill>
        <p:spPr>
          <a:xfrm>
            <a:off x="1030041" y="1560285"/>
            <a:ext cx="4687934" cy="5058229"/>
          </a:xfrm>
          <a:prstGeom prst="rect">
            <a:avLst/>
          </a:prstGeom>
        </p:spPr>
      </p:pic>
      <p:pic>
        <p:nvPicPr>
          <p:cNvPr id="9" name="Picture 8">
            <a:extLst>
              <a:ext uri="{FF2B5EF4-FFF2-40B4-BE49-F238E27FC236}">
                <a16:creationId xmlns:a16="http://schemas.microsoft.com/office/drawing/2014/main" id="{CFB0610B-F99F-4641-AB77-763499DF68A7}"/>
              </a:ext>
            </a:extLst>
          </p:cNvPr>
          <p:cNvPicPr>
            <a:picLocks noChangeAspect="1"/>
          </p:cNvPicPr>
          <p:nvPr/>
        </p:nvPicPr>
        <p:blipFill>
          <a:blip r:embed="rId3"/>
          <a:stretch>
            <a:fillRect/>
          </a:stretch>
        </p:blipFill>
        <p:spPr>
          <a:xfrm>
            <a:off x="6962553" y="1505744"/>
            <a:ext cx="4621875" cy="5297715"/>
          </a:xfrm>
          <a:prstGeom prst="rect">
            <a:avLst/>
          </a:prstGeom>
        </p:spPr>
      </p:pic>
    </p:spTree>
    <p:extLst>
      <p:ext uri="{BB962C8B-B14F-4D97-AF65-F5344CB8AC3E}">
        <p14:creationId xmlns:p14="http://schemas.microsoft.com/office/powerpoint/2010/main" val="22828277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4483</TotalTime>
  <Words>1907</Words>
  <Application>Microsoft Macintosh PowerPoint</Application>
  <PresentationFormat>Widescreen</PresentationFormat>
  <Paragraphs>106</Paragraphs>
  <Slides>12</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Wingdings</vt:lpstr>
      <vt:lpstr>Office Theme</vt:lpstr>
      <vt:lpstr>Internet Censorship and Online Speech Paid Prioritization</vt:lpstr>
      <vt:lpstr>Paid Prioritization and “Zero Rating”</vt:lpstr>
      <vt:lpstr>Facebook’s “Free Basics”</vt:lpstr>
      <vt:lpstr>Walled Garden, or Gateway Drug?</vt:lpstr>
      <vt:lpstr>Approach</vt:lpstr>
      <vt:lpstr>Implementation</vt:lpstr>
      <vt:lpstr>WhatsApp Usage: Effects of Zero Rating on Cell-C</vt:lpstr>
      <vt:lpstr>Effects of MTN’s Zero-Rating of Twitter During 2014 World Cup</vt:lpstr>
      <vt:lpstr>End of Free Twitter (2018)</vt:lpstr>
      <vt:lpstr>Comparative Analysis:  Surveys from Kenya And South Africa Reasons for using zero-rating</vt:lpstr>
      <vt:lpstr>Comparative Analysis:  Surveys from Kenya And South Africa Reasons for not using zero-rating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Feamster</dc:creator>
  <cp:lastModifiedBy>Nick Feamster</cp:lastModifiedBy>
  <cp:revision>3</cp:revision>
  <dcterms:created xsi:type="dcterms:W3CDTF">2022-02-24T18:03:43Z</dcterms:created>
  <dcterms:modified xsi:type="dcterms:W3CDTF">2024-11-20T23:51:15Z</dcterms:modified>
</cp:coreProperties>
</file>

<file path=docProps/thumbnail.jpeg>
</file>